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357507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yawzo/test_repo/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yawzo/test_repo/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kyawzo/test_repo/blob/main/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yawzo/test_repo/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yawzo/test_repo/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yawzo/test_repo/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yawzo/test_repo/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yawzo/test_repo/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Kyaw Zin Oo</a:t>
            </a:r>
          </a:p>
          <a:p>
            <a:r>
              <a:rPr lang="en-US" dirty="0">
                <a:solidFill>
                  <a:schemeClr val="bg2"/>
                </a:solidFill>
                <a:latin typeface="Abadi" panose="020B0604020104020204" pitchFamily="34" charset="0"/>
                <a:ea typeface="SF Pro" pitchFamily="2" charset="0"/>
                <a:cs typeface="SF Pro" pitchFamily="2" charset="0"/>
              </a:rPr>
              <a:t>22 August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13669" cy="4351338"/>
          </a:xfrm>
          <a:prstGeom prst="rect">
            <a:avLst/>
          </a:prstGeom>
        </p:spPr>
        <p:txBody>
          <a:bodyPr/>
          <a:lstStyle/>
          <a:p>
            <a:r>
              <a:rPr lang="en-US" sz="2200" dirty="0">
                <a:solidFill>
                  <a:schemeClr val="accent3">
                    <a:lumMod val="25000"/>
                  </a:schemeClr>
                </a:solidFill>
                <a:latin typeface="Abadi" panose="020B0604020104020204" pitchFamily="34" charset="0"/>
              </a:rPr>
              <a:t>We conducted exploratory data analysis (EDA) to define the training labels. This included calculating the number of launches at each site and analyzing the frequency and distribution of different orbits.</a:t>
            </a:r>
          </a:p>
          <a:p>
            <a:r>
              <a:rPr lang="en-US" sz="2200" dirty="0">
                <a:solidFill>
                  <a:schemeClr val="accent3">
                    <a:lumMod val="25000"/>
                  </a:schemeClr>
                </a:solidFill>
                <a:latin typeface="Abadi" panose="020B0604020104020204" pitchFamily="34" charset="0"/>
              </a:rPr>
              <a:t>We also created a landing outcome label from the outcome column and exported the processed results to a CSV file.</a:t>
            </a:r>
          </a:p>
          <a:p>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https://github.com/kyawzo/test_repo/blob/main/labs-jupyter-spacex-Data%20wrangling.ipynb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91AD31A0-5AEF-D962-001F-376B66756760}"/>
              </a:ext>
            </a:extLst>
          </p:cNvPr>
          <p:cNvPicPr>
            <a:picLocks noChangeAspect="1"/>
          </p:cNvPicPr>
          <p:nvPr/>
        </p:nvPicPr>
        <p:blipFill>
          <a:blip r:embed="rId4"/>
          <a:stretch>
            <a:fillRect/>
          </a:stretch>
        </p:blipFill>
        <p:spPr>
          <a:xfrm>
            <a:off x="6788186" y="1825625"/>
            <a:ext cx="4794436" cy="366758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195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analyzed the data through visualizations to examine the relationship between flight number and launch site, payload and launch site, the success rate of each orbit type, the association between flight number and orbit type, and the yearly trend of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https://github.com/kyawzo/test_repo/blob/main/edadataviz.ipynb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AD570A6D-53C6-7F16-D9A0-D9BB82F24D14}"/>
              </a:ext>
            </a:extLst>
          </p:cNvPr>
          <p:cNvPicPr>
            <a:picLocks noChangeAspect="1"/>
          </p:cNvPicPr>
          <p:nvPr/>
        </p:nvPicPr>
        <p:blipFill>
          <a:blip r:embed="rId4"/>
          <a:stretch>
            <a:fillRect/>
          </a:stretch>
        </p:blipFill>
        <p:spPr>
          <a:xfrm>
            <a:off x="6952942" y="1472334"/>
            <a:ext cx="3826131" cy="2598045"/>
          </a:xfrm>
          <a:prstGeom prst="rect">
            <a:avLst/>
          </a:prstGeom>
        </p:spPr>
      </p:pic>
      <p:pic>
        <p:nvPicPr>
          <p:cNvPr id="8" name="Picture 7">
            <a:extLst>
              <a:ext uri="{FF2B5EF4-FFF2-40B4-BE49-F238E27FC236}">
                <a16:creationId xmlns:a16="http://schemas.microsoft.com/office/drawing/2014/main" id="{303F45BC-2150-6B97-DA29-3E39E02388EB}"/>
              </a:ext>
            </a:extLst>
          </p:cNvPr>
          <p:cNvPicPr>
            <a:picLocks noChangeAspect="1"/>
          </p:cNvPicPr>
          <p:nvPr/>
        </p:nvPicPr>
        <p:blipFill>
          <a:blip r:embed="rId5"/>
          <a:stretch>
            <a:fillRect/>
          </a:stretch>
        </p:blipFill>
        <p:spPr>
          <a:xfrm>
            <a:off x="6675121" y="4155728"/>
            <a:ext cx="4381775" cy="235683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0640"/>
            <a:ext cx="9745589" cy="538480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directly from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Using SQL for exploratory data analysis (EDA), we generated insights by writing queries to answer questions such as:</a:t>
            </a:r>
          </a:p>
          <a:p>
            <a:pPr lvl="1">
              <a:lnSpc>
                <a:spcPct val="100000"/>
              </a:lnSpc>
              <a:spcBef>
                <a:spcPts val="1400"/>
              </a:spcBef>
            </a:pPr>
            <a:r>
              <a:rPr lang="en-US" sz="1800" dirty="0">
                <a:solidFill>
                  <a:schemeClr val="accent3">
                    <a:lumMod val="25000"/>
                  </a:schemeClr>
                </a:solidFill>
                <a:latin typeface="Abadi"/>
              </a:rPr>
              <a:t>What are the names of the unique launch sites in the missions?</a:t>
            </a:r>
          </a:p>
          <a:p>
            <a:pPr lvl="1">
              <a:lnSpc>
                <a:spcPct val="100000"/>
              </a:lnSpc>
              <a:spcBef>
                <a:spcPts val="1400"/>
              </a:spcBef>
            </a:pPr>
            <a:r>
              <a:rPr lang="en-US" sz="1800" dirty="0">
                <a:solidFill>
                  <a:schemeClr val="accent3">
                    <a:lumMod val="25000"/>
                  </a:schemeClr>
                </a:solidFill>
                <a:latin typeface="Abadi"/>
              </a:rPr>
              <a:t>What is the total payload mass carried by boosters launched under NASA (CRS)?</a:t>
            </a:r>
          </a:p>
          <a:p>
            <a:pPr lvl="1">
              <a:lnSpc>
                <a:spcPct val="100000"/>
              </a:lnSpc>
              <a:spcBef>
                <a:spcPts val="1400"/>
              </a:spcBef>
            </a:pPr>
            <a:r>
              <a:rPr lang="en-US" sz="1800" dirty="0">
                <a:solidFill>
                  <a:schemeClr val="accent3">
                    <a:lumMod val="25000"/>
                  </a:schemeClr>
                </a:solidFill>
                <a:latin typeface="Abadi"/>
              </a:rPr>
              <a:t>What is the average payload mass carried by the booster version F9 v1.1?</a:t>
            </a:r>
          </a:p>
          <a:p>
            <a:pPr lvl="1">
              <a:lnSpc>
                <a:spcPct val="100000"/>
              </a:lnSpc>
              <a:spcBef>
                <a:spcPts val="1400"/>
              </a:spcBef>
            </a:pPr>
            <a:r>
              <a:rPr lang="en-US" sz="1800" dirty="0">
                <a:solidFill>
                  <a:schemeClr val="accent3">
                    <a:lumMod val="25000"/>
                  </a:schemeClr>
                </a:solidFill>
                <a:latin typeface="Abadi"/>
              </a:rPr>
              <a:t>How many missions resulted in success and failure outcomes?</a:t>
            </a:r>
          </a:p>
          <a:p>
            <a:pPr lvl="1">
              <a:lnSpc>
                <a:spcPct val="100000"/>
              </a:lnSpc>
              <a:spcBef>
                <a:spcPts val="1400"/>
              </a:spcBef>
            </a:pPr>
            <a:r>
              <a:rPr lang="en-US" sz="1800" dirty="0">
                <a:solidFill>
                  <a:schemeClr val="accent3">
                    <a:lumMod val="25000"/>
                  </a:schemeClr>
                </a:solidFill>
                <a:latin typeface="Abadi"/>
              </a:rPr>
              <a:t>Which landings failed on drone ships, and what were their corresponding booster versions and launch sites?</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4"/>
              </a:rPr>
              <a:t>https://github.com/kyawzo/test_repo/blob/main/jupyter-labs-eda-sql-coursera_sqllite.ipynb</a:t>
            </a:r>
            <a:r>
              <a:rPr lang="en-US" sz="2200" dirty="0">
                <a:solidFill>
                  <a:schemeClr val="accent3">
                    <a:lumMod val="25000"/>
                  </a:schemeClr>
                </a:solidFill>
                <a:latin typeface="Abadi"/>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7594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visualized all launch sites on a Folium map, enhancing it with markers, circles, and lines to indicate the success or failure of launches at each site. </a:t>
            </a:r>
          </a:p>
          <a:p>
            <a:pPr>
              <a:lnSpc>
                <a:spcPct val="100000"/>
              </a:lnSpc>
              <a:spcBef>
                <a:spcPts val="1400"/>
              </a:spcBef>
            </a:pPr>
            <a:r>
              <a:rPr lang="en-US" sz="2200" dirty="0">
                <a:solidFill>
                  <a:schemeClr val="accent3">
                    <a:lumMod val="25000"/>
                  </a:schemeClr>
                </a:solidFill>
                <a:latin typeface="Abadi" panose="020B0604020104020204" pitchFamily="34" charset="0"/>
              </a:rPr>
              <a:t>Launch outcomes were classified as 0 (failure) or 1 (success). By using color-coded marker clusters, we were able to identify which launch sites demonstrated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we calculated distances from each launch site to nearby infrastructure and natural features. This allowed us to address questions such as:</a:t>
            </a:r>
          </a:p>
          <a:p>
            <a:pPr lvl="1">
              <a:lnSpc>
                <a:spcPct val="100000"/>
              </a:lnSpc>
              <a:spcBef>
                <a:spcPts val="1400"/>
              </a:spcBef>
            </a:pPr>
            <a:r>
              <a:rPr lang="en-US" sz="1800" dirty="0">
                <a:solidFill>
                  <a:schemeClr val="accent3">
                    <a:lumMod val="25000"/>
                  </a:schemeClr>
                </a:solidFill>
                <a:latin typeface="Abadi" panose="020B0604020104020204" pitchFamily="34" charset="0"/>
              </a:rPr>
              <a:t>Are the launch sites located near railways, highways, or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maintain a certain distance from cities?</a:t>
            </a:r>
            <a:endParaRPr lang="en-US" dirty="0"/>
          </a:p>
          <a:p>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https://github.com/kyawzo/test_repo/blob/main/lab_jupyter_launch_site_location.ipynb</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developed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The dashboard includes:</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charts illustrating the total number of launches at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plots visualizing the relationship between launch outcomes and payload mass (kg) across different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https://github.com/kyawzo/test_repo/blob/main/spacex-dash-app.py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performed data transformations, and split 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We built multiple machine learning models and tuned their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Model performance was evaluated using accuracy, and we further improved results through feature engineering and algorithm optimization.</a:t>
            </a:r>
          </a:p>
          <a:p>
            <a:pPr>
              <a:lnSpc>
                <a:spcPct val="100000"/>
              </a:lnSpc>
              <a:spcBef>
                <a:spcPts val="1400"/>
              </a:spcBef>
            </a:pPr>
            <a:r>
              <a:rPr lang="en-US" sz="2200" dirty="0">
                <a:solidFill>
                  <a:schemeClr val="accent3">
                    <a:lumMod val="25000"/>
                  </a:schemeClr>
                </a:solidFill>
                <a:latin typeface="Abadi" panose="020B0604020104020204" pitchFamily="34" charset="0"/>
              </a:rPr>
              <a:t>Finally, we identified the best-performing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https://github.com/kyawzo/test_repo/blob/main/SpaceX_Machine%20Learning%20Prediction_Part_5.ipynb</a:t>
            </a:r>
            <a:r>
              <a:rPr lang="en-US" sz="22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328160"/>
            <a:ext cx="10993685" cy="15408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21B0448-09B4-05D0-412F-4168B2405413}"/>
              </a:ext>
            </a:extLst>
          </p:cNvPr>
          <p:cNvPicPr>
            <a:picLocks noChangeAspect="1"/>
          </p:cNvPicPr>
          <p:nvPr/>
        </p:nvPicPr>
        <p:blipFill>
          <a:blip r:embed="rId3"/>
          <a:stretch>
            <a:fillRect/>
          </a:stretch>
        </p:blipFill>
        <p:spPr>
          <a:xfrm>
            <a:off x="770011" y="1697035"/>
            <a:ext cx="11088647" cy="229584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27600"/>
            <a:ext cx="9785172" cy="1686560"/>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shows launches from three different sites: CCAFS SLC 40, VAFB SLC 4E, and KSC LC 39A.</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the launches appear to be successful (blue points) across all three sites.</a:t>
            </a:r>
          </a:p>
          <a:p>
            <a:pPr>
              <a:lnSpc>
                <a:spcPct val="100000"/>
              </a:lnSpc>
              <a:spcBef>
                <a:spcPts val="1400"/>
              </a:spcBef>
            </a:pPr>
            <a:r>
              <a:rPr lang="en-US" sz="2200" dirty="0">
                <a:solidFill>
                  <a:schemeClr val="accent3">
                    <a:lumMod val="25000"/>
                  </a:schemeClr>
                </a:solidFill>
                <a:latin typeface="Abadi" panose="020B0604020104020204" pitchFamily="34" charset="0"/>
              </a:rPr>
              <a:t>The plot reveals that failed launches (orange points) occurred at various payload masses from all three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170DF58-4C45-3973-5C7F-8B57442DE3DA}"/>
              </a:ext>
            </a:extLst>
          </p:cNvPr>
          <p:cNvPicPr>
            <a:picLocks noChangeAspect="1"/>
          </p:cNvPicPr>
          <p:nvPr/>
        </p:nvPicPr>
        <p:blipFill>
          <a:blip r:embed="rId3"/>
          <a:stretch>
            <a:fillRect/>
          </a:stretch>
        </p:blipFill>
        <p:spPr>
          <a:xfrm>
            <a:off x="628827" y="1418695"/>
            <a:ext cx="9785173" cy="32533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207325"/>
            <a:ext cx="10405989" cy="1219886"/>
          </a:xfrm>
          <a:prstGeom prst="rect">
            <a:avLst/>
          </a:prstGeom>
        </p:spPr>
        <p:txBody>
          <a:bodyPr>
            <a:normAutofit/>
          </a:bodyPr>
          <a:lstStyle/>
          <a:p>
            <a:pPr>
              <a:lnSpc>
                <a:spcPct val="100000"/>
              </a:lnSpc>
              <a:spcBef>
                <a:spcPts val="1400"/>
              </a:spcBef>
            </a:pPr>
            <a:r>
              <a:rPr lang="en-US" sz="2400" dirty="0"/>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3316ACC-C480-CE73-0F09-7A3E2A22072D}"/>
              </a:ext>
            </a:extLst>
          </p:cNvPr>
          <p:cNvPicPr>
            <a:picLocks noChangeAspect="1"/>
          </p:cNvPicPr>
          <p:nvPr/>
        </p:nvPicPr>
        <p:blipFill>
          <a:blip r:embed="rId3"/>
          <a:stretch>
            <a:fillRect/>
          </a:stretch>
        </p:blipFill>
        <p:spPr>
          <a:xfrm>
            <a:off x="855209" y="1411802"/>
            <a:ext cx="6104391" cy="371525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14771" y="1388971"/>
            <a:ext cx="3079157" cy="50382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a:t>
            </a:r>
          </a:p>
          <a:p>
            <a:pPr>
              <a:lnSpc>
                <a:spcPct val="100000"/>
              </a:lnSpc>
              <a:spcBef>
                <a:spcPts val="1400"/>
              </a:spcBef>
            </a:pPr>
            <a:r>
              <a:rPr lang="en-US" sz="2200" dirty="0">
                <a:solidFill>
                  <a:schemeClr val="accent3">
                    <a:lumMod val="25000"/>
                  </a:schemeClr>
                </a:solidFill>
                <a:latin typeface="Abadi" panose="020B0604020104020204" pitchFamily="34" charset="0"/>
              </a:rPr>
              <a:t>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27E7775-C72A-146B-074F-D75007851902}"/>
              </a:ext>
            </a:extLst>
          </p:cNvPr>
          <p:cNvPicPr>
            <a:picLocks noChangeAspect="1"/>
          </p:cNvPicPr>
          <p:nvPr/>
        </p:nvPicPr>
        <p:blipFill>
          <a:blip r:embed="rId3"/>
          <a:stretch>
            <a:fillRect/>
          </a:stretch>
        </p:blipFill>
        <p:spPr>
          <a:xfrm>
            <a:off x="770011" y="1388971"/>
            <a:ext cx="7713589" cy="41032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734561"/>
            <a:ext cx="11318463" cy="10058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892ED36-DD38-5FA4-F975-F00E07A89ECF}"/>
              </a:ext>
            </a:extLst>
          </p:cNvPr>
          <p:cNvPicPr>
            <a:picLocks noChangeAspect="1"/>
          </p:cNvPicPr>
          <p:nvPr/>
        </p:nvPicPr>
        <p:blipFill>
          <a:blip r:embed="rId3"/>
          <a:stretch>
            <a:fillRect/>
          </a:stretch>
        </p:blipFill>
        <p:spPr>
          <a:xfrm>
            <a:off x="770011" y="1443900"/>
            <a:ext cx="5859918" cy="309133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527039"/>
            <a:ext cx="10903829" cy="900171"/>
          </a:xfrm>
          <a:prstGeom prst="rect">
            <a:avLst/>
          </a:prstGeom>
        </p:spPr>
        <p:txBody>
          <a:bodyPr>
            <a:normAutofit/>
          </a:bodyPr>
          <a:lstStyle/>
          <a:p>
            <a:pPr>
              <a:lnSpc>
                <a:spcPct val="100000"/>
              </a:lnSpc>
              <a:spcBef>
                <a:spcPts val="1400"/>
              </a:spcBef>
            </a:pPr>
            <a:r>
              <a:rPr lang="en-US" sz="2400" dirty="0"/>
              <a:t>We can observe that 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627EB6A-8474-AA07-63F7-2DFB78CE853D}"/>
              </a:ext>
            </a:extLst>
          </p:cNvPr>
          <p:cNvPicPr>
            <a:picLocks noChangeAspect="1"/>
          </p:cNvPicPr>
          <p:nvPr/>
        </p:nvPicPr>
        <p:blipFill>
          <a:blip r:embed="rId3"/>
          <a:stretch>
            <a:fillRect/>
          </a:stretch>
        </p:blipFill>
        <p:spPr>
          <a:xfrm>
            <a:off x="770010" y="1446741"/>
            <a:ext cx="6675271" cy="355197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0295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key word DISTINCT to extract the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1473337-3E2D-6C83-1A2A-F0A9C7B80A79}"/>
              </a:ext>
            </a:extLst>
          </p:cNvPr>
          <p:cNvPicPr>
            <a:picLocks noChangeAspect="1"/>
          </p:cNvPicPr>
          <p:nvPr/>
        </p:nvPicPr>
        <p:blipFill>
          <a:blip r:embed="rId3"/>
          <a:stretch>
            <a:fillRect/>
          </a:stretch>
        </p:blipFill>
        <p:spPr>
          <a:xfrm>
            <a:off x="7257147" y="1394159"/>
            <a:ext cx="4028464" cy="356515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97903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key word LIMIT to extract 5 records and LIKE keyword to extract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start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6A6E3FF-D543-CCEB-6B96-9B0B60B1CD5E}"/>
              </a:ext>
            </a:extLst>
          </p:cNvPr>
          <p:cNvPicPr>
            <a:picLocks noChangeAspect="1"/>
          </p:cNvPicPr>
          <p:nvPr/>
        </p:nvPicPr>
        <p:blipFill>
          <a:blip r:embed="rId3"/>
          <a:stretch>
            <a:fillRect/>
          </a:stretch>
        </p:blipFill>
        <p:spPr>
          <a:xfrm>
            <a:off x="3853633" y="1507937"/>
            <a:ext cx="8033567" cy="466902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8487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SUM command to summarized the payload.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1FE326E-9A44-E249-BB97-D1A7F2EF7CF4}"/>
              </a:ext>
            </a:extLst>
          </p:cNvPr>
          <p:cNvPicPr>
            <a:picLocks noChangeAspect="1"/>
          </p:cNvPicPr>
          <p:nvPr/>
        </p:nvPicPr>
        <p:blipFill>
          <a:blip r:embed="rId3"/>
          <a:stretch>
            <a:fillRect/>
          </a:stretch>
        </p:blipFill>
        <p:spPr>
          <a:xfrm>
            <a:off x="4896324" y="1575377"/>
            <a:ext cx="6849431" cy="263879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5383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AVG command to find the average of Payload Mass for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70F2BB7-9D45-976E-1C4B-6AA1C6142F45}"/>
              </a:ext>
            </a:extLst>
          </p:cNvPr>
          <p:cNvPicPr>
            <a:picLocks noChangeAspect="1"/>
          </p:cNvPicPr>
          <p:nvPr/>
        </p:nvPicPr>
        <p:blipFill>
          <a:blip r:embed="rId3"/>
          <a:stretch>
            <a:fillRect/>
          </a:stretch>
        </p:blipFill>
        <p:spPr>
          <a:xfrm>
            <a:off x="5642804" y="1575377"/>
            <a:ext cx="6068272" cy="280074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2175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MIN command to find the minimum of First Successful Ground Landing outcome for booster version F9 v1.1</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66AAB3C-57AB-5B0D-F698-6EE8A6DDC351}"/>
              </a:ext>
            </a:extLst>
          </p:cNvPr>
          <p:cNvPicPr>
            <a:picLocks noChangeAspect="1"/>
          </p:cNvPicPr>
          <p:nvPr/>
        </p:nvPicPr>
        <p:blipFill>
          <a:blip r:embed="rId3"/>
          <a:stretch>
            <a:fillRect/>
          </a:stretch>
        </p:blipFill>
        <p:spPr>
          <a:xfrm>
            <a:off x="5642804" y="1498367"/>
            <a:ext cx="6277851" cy="277216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99830"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43CB2B8-341A-2C14-33F2-465F42874DA7}"/>
              </a:ext>
            </a:extLst>
          </p:cNvPr>
          <p:cNvPicPr>
            <a:picLocks noChangeAspect="1"/>
          </p:cNvPicPr>
          <p:nvPr/>
        </p:nvPicPr>
        <p:blipFill>
          <a:blip r:embed="rId3"/>
          <a:stretch>
            <a:fillRect/>
          </a:stretch>
        </p:blipFill>
        <p:spPr>
          <a:xfrm>
            <a:off x="5281792" y="1494502"/>
            <a:ext cx="6525536" cy="413442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71600"/>
            <a:ext cx="9323017" cy="494775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2650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Extract and count the different status of landing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DF02FBC-6744-5985-1F9F-9BC1D952F744}"/>
              </a:ext>
            </a:extLst>
          </p:cNvPr>
          <p:cNvPicPr>
            <a:picLocks noChangeAspect="1"/>
          </p:cNvPicPr>
          <p:nvPr/>
        </p:nvPicPr>
        <p:blipFill>
          <a:blip r:embed="rId3"/>
          <a:stretch>
            <a:fillRect/>
          </a:stretch>
        </p:blipFill>
        <p:spPr>
          <a:xfrm>
            <a:off x="6608971" y="1428095"/>
            <a:ext cx="4536549" cy="474886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5543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Extracted the booster which have carried the maximum payload mass using subquery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877B767-1DAE-4F1F-B6DB-0A8F1E2C6C77}"/>
              </a:ext>
            </a:extLst>
          </p:cNvPr>
          <p:cNvPicPr>
            <a:picLocks noChangeAspect="1"/>
          </p:cNvPicPr>
          <p:nvPr/>
        </p:nvPicPr>
        <p:blipFill>
          <a:blip r:embed="rId3"/>
          <a:stretch>
            <a:fillRect/>
          </a:stretch>
        </p:blipFill>
        <p:spPr>
          <a:xfrm>
            <a:off x="7003171" y="1332390"/>
            <a:ext cx="4010269" cy="489400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2175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Extracted the 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8AEA931-7D57-4F1E-9998-06388183259F}"/>
              </a:ext>
            </a:extLst>
          </p:cNvPr>
          <p:cNvPicPr>
            <a:picLocks noChangeAspect="1"/>
          </p:cNvPicPr>
          <p:nvPr/>
        </p:nvPicPr>
        <p:blipFill>
          <a:blip r:embed="rId3"/>
          <a:stretch>
            <a:fillRect/>
          </a:stretch>
        </p:blipFill>
        <p:spPr>
          <a:xfrm>
            <a:off x="6096000" y="1634511"/>
            <a:ext cx="5458587" cy="423921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6871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selected Landing outcomes and the COUNT of landing outcomes from the data and used the WHERE clause to filter for landing outcomes BETWEEN 2010-06-04 to 2010-03-20.</a:t>
            </a:r>
          </a:p>
          <a:p>
            <a:pPr>
              <a:lnSpc>
                <a:spcPct val="100000"/>
              </a:lnSpc>
              <a:spcBef>
                <a:spcPts val="1400"/>
              </a:spcBef>
            </a:pPr>
            <a:r>
              <a:rPr lang="en-US" sz="2200" dirty="0">
                <a:solidFill>
                  <a:schemeClr val="accent3">
                    <a:lumMod val="25000"/>
                  </a:schemeClr>
                </a:solidFill>
                <a:latin typeface="Abadi"/>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4AA65C1-86D9-CBA8-B768-928EBB8AA2C8}"/>
              </a:ext>
            </a:extLst>
          </p:cNvPr>
          <p:cNvPicPr>
            <a:picLocks noChangeAspect="1"/>
          </p:cNvPicPr>
          <p:nvPr/>
        </p:nvPicPr>
        <p:blipFill>
          <a:blip r:embed="rId3"/>
          <a:stretch>
            <a:fillRect/>
          </a:stretch>
        </p:blipFill>
        <p:spPr>
          <a:xfrm>
            <a:off x="7712617" y="1402250"/>
            <a:ext cx="3709373" cy="450216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55919"/>
            <a:ext cx="9745589" cy="72104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can see that the SpaceX launch sites are in the United States of America Florida and California.</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a:p>
            <a:endParaRPr lang="en-US" dirty="0">
              <a:solidFill>
                <a:srgbClr val="0B49CB"/>
              </a:solidFill>
              <a:latin typeface="Abadi"/>
            </a:endParaRPr>
          </a:p>
        </p:txBody>
      </p:sp>
      <p:pic>
        <p:nvPicPr>
          <p:cNvPr id="6" name="Picture 5">
            <a:extLst>
              <a:ext uri="{FF2B5EF4-FFF2-40B4-BE49-F238E27FC236}">
                <a16:creationId xmlns:a16="http://schemas.microsoft.com/office/drawing/2014/main" id="{5A96ACF5-42E5-D188-808B-40DDB0066F8E}"/>
              </a:ext>
            </a:extLst>
          </p:cNvPr>
          <p:cNvPicPr>
            <a:picLocks noChangeAspect="1"/>
          </p:cNvPicPr>
          <p:nvPr/>
        </p:nvPicPr>
        <p:blipFill>
          <a:blip r:embed="rId3"/>
          <a:stretch>
            <a:fillRect/>
          </a:stretch>
        </p:blipFill>
        <p:spPr>
          <a:xfrm>
            <a:off x="770011" y="1345882"/>
            <a:ext cx="7683109" cy="393542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14571" y="2421806"/>
            <a:ext cx="2457793" cy="301379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 shows successful Launches and Red Marker shows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A2F623C5-B05A-0599-4208-3A3DC8264A34}"/>
              </a:ext>
            </a:extLst>
          </p:cNvPr>
          <p:cNvPicPr>
            <a:picLocks noChangeAspect="1"/>
          </p:cNvPicPr>
          <p:nvPr/>
        </p:nvPicPr>
        <p:blipFill>
          <a:blip r:embed="rId3"/>
          <a:stretch>
            <a:fillRect/>
          </a:stretch>
        </p:blipFill>
        <p:spPr>
          <a:xfrm>
            <a:off x="813582" y="1557161"/>
            <a:ext cx="2457793" cy="2524477"/>
          </a:xfrm>
          <a:prstGeom prst="rect">
            <a:avLst/>
          </a:prstGeom>
        </p:spPr>
      </p:pic>
      <p:sp>
        <p:nvSpPr>
          <p:cNvPr id="7" name="TextBox 6">
            <a:extLst>
              <a:ext uri="{FF2B5EF4-FFF2-40B4-BE49-F238E27FC236}">
                <a16:creationId xmlns:a16="http://schemas.microsoft.com/office/drawing/2014/main" id="{8E0D3394-955F-FD8C-72BA-9E9AAE472A65}"/>
              </a:ext>
            </a:extLst>
          </p:cNvPr>
          <p:cNvSpPr txBox="1"/>
          <p:nvPr/>
        </p:nvSpPr>
        <p:spPr>
          <a:xfrm>
            <a:off x="813581" y="4183633"/>
            <a:ext cx="2457793" cy="825867"/>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California Launch Site</a:t>
            </a:r>
          </a:p>
          <a:p>
            <a:pPr>
              <a:lnSpc>
                <a:spcPct val="100000"/>
              </a:lnSpc>
              <a:spcBef>
                <a:spcPts val="1400"/>
              </a:spcBef>
            </a:pPr>
            <a:endParaRPr lang="en-US" sz="1800" dirty="0">
              <a:solidFill>
                <a:schemeClr val="accent3">
                  <a:lumMod val="25000"/>
                </a:schemeClr>
              </a:solidFill>
              <a:latin typeface="Abadi"/>
            </a:endParaRPr>
          </a:p>
        </p:txBody>
      </p:sp>
      <p:pic>
        <p:nvPicPr>
          <p:cNvPr id="10" name="Picture 9">
            <a:extLst>
              <a:ext uri="{FF2B5EF4-FFF2-40B4-BE49-F238E27FC236}">
                <a16:creationId xmlns:a16="http://schemas.microsoft.com/office/drawing/2014/main" id="{00F9DD80-9995-C65D-8152-119A1265C412}"/>
              </a:ext>
            </a:extLst>
          </p:cNvPr>
          <p:cNvPicPr>
            <a:picLocks noChangeAspect="1"/>
          </p:cNvPicPr>
          <p:nvPr/>
        </p:nvPicPr>
        <p:blipFill>
          <a:blip r:embed="rId4"/>
          <a:stretch>
            <a:fillRect/>
          </a:stretch>
        </p:blipFill>
        <p:spPr>
          <a:xfrm>
            <a:off x="4099706" y="1665622"/>
            <a:ext cx="2250295" cy="2153979"/>
          </a:xfrm>
          <a:prstGeom prst="rect">
            <a:avLst/>
          </a:prstGeom>
        </p:spPr>
      </p:pic>
      <p:pic>
        <p:nvPicPr>
          <p:cNvPr id="12" name="Picture 11">
            <a:extLst>
              <a:ext uri="{FF2B5EF4-FFF2-40B4-BE49-F238E27FC236}">
                <a16:creationId xmlns:a16="http://schemas.microsoft.com/office/drawing/2014/main" id="{EBC8B0B2-2BB7-5665-E783-6283E12B72A3}"/>
              </a:ext>
            </a:extLst>
          </p:cNvPr>
          <p:cNvPicPr>
            <a:picLocks noChangeAspect="1"/>
          </p:cNvPicPr>
          <p:nvPr/>
        </p:nvPicPr>
        <p:blipFill>
          <a:blip r:embed="rId5"/>
          <a:stretch>
            <a:fillRect/>
          </a:stretch>
        </p:blipFill>
        <p:spPr>
          <a:xfrm>
            <a:off x="6547973" y="1700145"/>
            <a:ext cx="2250295" cy="2049725"/>
          </a:xfrm>
          <a:prstGeom prst="rect">
            <a:avLst/>
          </a:prstGeom>
        </p:spPr>
      </p:pic>
      <p:pic>
        <p:nvPicPr>
          <p:cNvPr id="14" name="Picture 13">
            <a:extLst>
              <a:ext uri="{FF2B5EF4-FFF2-40B4-BE49-F238E27FC236}">
                <a16:creationId xmlns:a16="http://schemas.microsoft.com/office/drawing/2014/main" id="{FAF7FB43-85D5-E8B1-A746-048CDE22E358}"/>
              </a:ext>
            </a:extLst>
          </p:cNvPr>
          <p:cNvPicPr>
            <a:picLocks noChangeAspect="1"/>
          </p:cNvPicPr>
          <p:nvPr/>
        </p:nvPicPr>
        <p:blipFill>
          <a:blip r:embed="rId6"/>
          <a:stretch>
            <a:fillRect/>
          </a:stretch>
        </p:blipFill>
        <p:spPr>
          <a:xfrm>
            <a:off x="4126464" y="3894975"/>
            <a:ext cx="2250295" cy="2130598"/>
          </a:xfrm>
          <a:prstGeom prst="rect">
            <a:avLst/>
          </a:prstGeom>
        </p:spPr>
      </p:pic>
      <p:pic>
        <p:nvPicPr>
          <p:cNvPr id="16" name="Picture 15">
            <a:extLst>
              <a:ext uri="{FF2B5EF4-FFF2-40B4-BE49-F238E27FC236}">
                <a16:creationId xmlns:a16="http://schemas.microsoft.com/office/drawing/2014/main" id="{2722DE07-9FA3-2D73-CF3A-DF6F56360678}"/>
              </a:ext>
            </a:extLst>
          </p:cNvPr>
          <p:cNvPicPr>
            <a:picLocks noChangeAspect="1"/>
          </p:cNvPicPr>
          <p:nvPr/>
        </p:nvPicPr>
        <p:blipFill>
          <a:blip r:embed="rId7"/>
          <a:stretch>
            <a:fillRect/>
          </a:stretch>
        </p:blipFill>
        <p:spPr>
          <a:xfrm>
            <a:off x="6547973" y="3874961"/>
            <a:ext cx="2004086" cy="2025520"/>
          </a:xfrm>
          <a:prstGeom prst="rect">
            <a:avLst/>
          </a:prstGeom>
        </p:spPr>
      </p:pic>
      <p:sp>
        <p:nvSpPr>
          <p:cNvPr id="17" name="TextBox 16">
            <a:extLst>
              <a:ext uri="{FF2B5EF4-FFF2-40B4-BE49-F238E27FC236}">
                <a16:creationId xmlns:a16="http://schemas.microsoft.com/office/drawing/2014/main" id="{7BE6B7DB-A68E-6551-4BB5-95687101AF81}"/>
              </a:ext>
            </a:extLst>
          </p:cNvPr>
          <p:cNvSpPr txBox="1"/>
          <p:nvPr/>
        </p:nvSpPr>
        <p:spPr>
          <a:xfrm>
            <a:off x="5319076" y="6108260"/>
            <a:ext cx="2457793" cy="825867"/>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Florida Launch Site</a:t>
            </a:r>
          </a:p>
          <a:p>
            <a:pPr>
              <a:lnSpc>
                <a:spcPct val="100000"/>
              </a:lnSpc>
              <a:spcBef>
                <a:spcPts val="1400"/>
              </a:spcBef>
            </a:pP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5360" y="4226152"/>
            <a:ext cx="8392477" cy="1584960"/>
          </a:xfrm>
          <a:prstGeom prst="rect">
            <a:avLst/>
          </a:prstGeom>
        </p:spPr>
        <p:txBody>
          <a:bodyPr lIns="91440" tIns="45720" rIns="91440" bIns="45720" anchor="t">
            <a:normAutofit fontScale="92500" lnSpcReduction="10000"/>
          </a:bodyPr>
          <a:lstStyle/>
          <a:p>
            <a:r>
              <a:rPr lang="en-US" sz="2400" dirty="0"/>
              <a:t>Are launch sites in close proximity to railways? No.</a:t>
            </a:r>
          </a:p>
          <a:p>
            <a:r>
              <a:rPr lang="en-US" sz="2400" dirty="0"/>
              <a:t>Are launch sites in close proximity to highways? No.</a:t>
            </a:r>
          </a:p>
          <a:p>
            <a:r>
              <a:rPr lang="en-US" sz="2400" dirty="0"/>
              <a:t>Are launch sites in close proximity to coastline? Yes</a:t>
            </a:r>
          </a:p>
          <a:p>
            <a:r>
              <a:rPr lang="en-US" sz="2400" dirty="0"/>
              <a:t>Do launch sites keep certain distance away from cities? Yes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BE65BD83-A426-E49A-5EEE-E8EA79C09DE2}"/>
              </a:ext>
            </a:extLst>
          </p:cNvPr>
          <p:cNvPicPr>
            <a:picLocks noChangeAspect="1"/>
          </p:cNvPicPr>
          <p:nvPr/>
        </p:nvPicPr>
        <p:blipFill>
          <a:blip r:embed="rId3"/>
          <a:stretch>
            <a:fillRect/>
          </a:stretch>
        </p:blipFill>
        <p:spPr>
          <a:xfrm>
            <a:off x="883920" y="1375355"/>
            <a:ext cx="7548880" cy="231970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378959"/>
            <a:ext cx="9745589" cy="179800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Can see that KSC LC-39A had the most successful launches from all the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Picture 3">
            <a:extLst>
              <a:ext uri="{FF2B5EF4-FFF2-40B4-BE49-F238E27FC236}">
                <a16:creationId xmlns:a16="http://schemas.microsoft.com/office/drawing/2014/main" id="{FF32AE7E-1259-8A22-8B33-674C0E2CC181}"/>
              </a:ext>
            </a:extLst>
          </p:cNvPr>
          <p:cNvPicPr>
            <a:picLocks noChangeAspect="1"/>
          </p:cNvPicPr>
          <p:nvPr/>
        </p:nvPicPr>
        <p:blipFill>
          <a:blip r:embed="rId3"/>
          <a:stretch>
            <a:fillRect/>
          </a:stretch>
        </p:blipFill>
        <p:spPr>
          <a:xfrm>
            <a:off x="954211" y="1446150"/>
            <a:ext cx="6015550" cy="27571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12240"/>
            <a:ext cx="10629904" cy="4734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advertises Falcon 9 rocket launches at a cost of $62 million, compared to over $165 million charged by other providers. The significant cost advantage comes from SpaceX’s ability to reuse the first stage of the rocket. Therefore, predicting whether the first stage will land successfully is key to estimating launch costs. This information is also valuable for competitors seeking to bid against SpaceX. The objective of this project is to develop a machine learning pipeline that can predict the likelihood of a successful first-stage landing.</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434114"/>
            <a:ext cx="10551583" cy="7428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achieved a 76.9% success rate while getting a 23.1% failure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a:extLst>
              <a:ext uri="{FF2B5EF4-FFF2-40B4-BE49-F238E27FC236}">
                <a16:creationId xmlns:a16="http://schemas.microsoft.com/office/drawing/2014/main" id="{E0C7E572-3466-9528-86D1-049FE9938CC9}"/>
              </a:ext>
            </a:extLst>
          </p:cNvPr>
          <p:cNvPicPr>
            <a:picLocks noChangeAspect="1"/>
          </p:cNvPicPr>
          <p:nvPr/>
        </p:nvPicPr>
        <p:blipFill>
          <a:blip r:embed="rId3"/>
          <a:stretch>
            <a:fillRect/>
          </a:stretch>
        </p:blipFill>
        <p:spPr>
          <a:xfrm>
            <a:off x="1017071" y="1423886"/>
            <a:ext cx="7466529" cy="375112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0080" y="3861004"/>
            <a:ext cx="5786645" cy="568756"/>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Low weighted payload 0kg-4000kg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4" name="Picture 3">
            <a:extLst>
              <a:ext uri="{FF2B5EF4-FFF2-40B4-BE49-F238E27FC236}">
                <a16:creationId xmlns:a16="http://schemas.microsoft.com/office/drawing/2014/main" id="{67CA8D06-D2C0-9B53-5E78-63FEC670CBC3}"/>
              </a:ext>
            </a:extLst>
          </p:cNvPr>
          <p:cNvPicPr>
            <a:picLocks noChangeAspect="1"/>
          </p:cNvPicPr>
          <p:nvPr/>
        </p:nvPicPr>
        <p:blipFill>
          <a:blip r:embed="rId3"/>
          <a:stretch>
            <a:fillRect/>
          </a:stretch>
        </p:blipFill>
        <p:spPr>
          <a:xfrm>
            <a:off x="240783" y="1430308"/>
            <a:ext cx="5705942" cy="2369532"/>
          </a:xfrm>
          <a:prstGeom prst="rect">
            <a:avLst/>
          </a:prstGeom>
        </p:spPr>
      </p:pic>
      <p:pic>
        <p:nvPicPr>
          <p:cNvPr id="7" name="Picture 6">
            <a:extLst>
              <a:ext uri="{FF2B5EF4-FFF2-40B4-BE49-F238E27FC236}">
                <a16:creationId xmlns:a16="http://schemas.microsoft.com/office/drawing/2014/main" id="{C5AF0774-D6BD-C757-E87F-1D2EC5E6E07E}"/>
              </a:ext>
            </a:extLst>
          </p:cNvPr>
          <p:cNvPicPr>
            <a:picLocks noChangeAspect="1"/>
          </p:cNvPicPr>
          <p:nvPr/>
        </p:nvPicPr>
        <p:blipFill>
          <a:blip r:embed="rId4"/>
          <a:stretch>
            <a:fillRect/>
          </a:stretch>
        </p:blipFill>
        <p:spPr>
          <a:xfrm>
            <a:off x="6161076" y="1429964"/>
            <a:ext cx="5790141" cy="2369532"/>
          </a:xfrm>
          <a:prstGeom prst="rect">
            <a:avLst/>
          </a:prstGeom>
        </p:spPr>
      </p:pic>
      <p:sp>
        <p:nvSpPr>
          <p:cNvPr id="8" name="Content Placeholder 4">
            <a:extLst>
              <a:ext uri="{FF2B5EF4-FFF2-40B4-BE49-F238E27FC236}">
                <a16:creationId xmlns:a16="http://schemas.microsoft.com/office/drawing/2014/main" id="{67772289-5D30-EC9A-5BC7-05F17E689F2D}"/>
              </a:ext>
            </a:extLst>
          </p:cNvPr>
          <p:cNvSpPr txBox="1">
            <a:spLocks/>
          </p:cNvSpPr>
          <p:nvPr/>
        </p:nvSpPr>
        <p:spPr>
          <a:xfrm>
            <a:off x="0" y="4866331"/>
            <a:ext cx="12344400" cy="1706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the success rates for low weighted payloads is higher than the heavy weighted payloads.</a:t>
            </a:r>
          </a:p>
        </p:txBody>
      </p:sp>
      <p:sp>
        <p:nvSpPr>
          <p:cNvPr id="9" name="Content Placeholder 4">
            <a:extLst>
              <a:ext uri="{FF2B5EF4-FFF2-40B4-BE49-F238E27FC236}">
                <a16:creationId xmlns:a16="http://schemas.microsoft.com/office/drawing/2014/main" id="{B9FF3478-3C80-0558-0EEA-642D35F74F30}"/>
              </a:ext>
            </a:extLst>
          </p:cNvPr>
          <p:cNvSpPr txBox="1">
            <a:spLocks/>
          </p:cNvSpPr>
          <p:nvPr/>
        </p:nvSpPr>
        <p:spPr>
          <a:xfrm>
            <a:off x="6096000" y="3861004"/>
            <a:ext cx="5786645" cy="56875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Heavy weighted payload 4000kg-10000kg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907280"/>
            <a:ext cx="10515601" cy="170688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D1BA52A-BA4B-96AE-B667-FEC1A037030E}"/>
              </a:ext>
            </a:extLst>
          </p:cNvPr>
          <p:cNvPicPr>
            <a:picLocks noChangeAspect="1"/>
          </p:cNvPicPr>
          <p:nvPr/>
        </p:nvPicPr>
        <p:blipFill>
          <a:blip r:embed="rId3"/>
          <a:stretch>
            <a:fillRect/>
          </a:stretch>
        </p:blipFill>
        <p:spPr>
          <a:xfrm>
            <a:off x="862349" y="1399628"/>
            <a:ext cx="8821381" cy="328658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0051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DD32EF-1447-B74C-E5F1-C4A478C58892}"/>
              </a:ext>
            </a:extLst>
          </p:cNvPr>
          <p:cNvPicPr>
            <a:picLocks noChangeAspect="1"/>
          </p:cNvPicPr>
          <p:nvPr/>
        </p:nvPicPr>
        <p:blipFill>
          <a:blip r:embed="rId3"/>
          <a:stretch>
            <a:fillRect/>
          </a:stretch>
        </p:blipFill>
        <p:spPr>
          <a:xfrm>
            <a:off x="5428246" y="1643461"/>
            <a:ext cx="5277587" cy="43821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95120"/>
            <a:ext cx="11117189" cy="4631272"/>
          </a:xfrm>
          <a:prstGeom prst="rect">
            <a:avLst/>
          </a:prstGeom>
        </p:spPr>
        <p:txBody>
          <a:bodyPr>
            <a:normAutofit/>
          </a:bodyPr>
          <a:lstStyle/>
          <a:p>
            <a:pPr marL="0" indent="0">
              <a:buNone/>
            </a:pPr>
            <a:r>
              <a:rPr lang="en-US" sz="2400" dirty="0"/>
              <a:t>We can conclude the following:</a:t>
            </a:r>
          </a:p>
          <a:p>
            <a:r>
              <a:rPr lang="en-US" sz="2400" dirty="0"/>
              <a:t>The larger the number of flights at a launch site, the higher the success rate at that site.</a:t>
            </a:r>
          </a:p>
          <a:p>
            <a:r>
              <a:rPr lang="en-US" sz="2400" dirty="0"/>
              <a:t>Launch success rates increased steadily from 2013 to 2020.</a:t>
            </a:r>
          </a:p>
          <a:p>
            <a:r>
              <a:rPr lang="en-US" sz="2400" dirty="0"/>
              <a:t>Orbits </a:t>
            </a:r>
            <a:r>
              <a:rPr lang="en-US" sz="2400" b="1" dirty="0"/>
              <a:t>ES-L1, GEO, HEO, SSO,</a:t>
            </a:r>
            <a:r>
              <a:rPr lang="en-US" sz="2400" dirty="0"/>
              <a:t> and </a:t>
            </a:r>
            <a:r>
              <a:rPr lang="en-US" sz="2400" b="1" dirty="0"/>
              <a:t>VLEO</a:t>
            </a:r>
            <a:r>
              <a:rPr lang="en-US" sz="2400" dirty="0"/>
              <a:t> achieved the highest success rates.</a:t>
            </a:r>
          </a:p>
          <a:p>
            <a:r>
              <a:rPr lang="en-US" sz="2400" b="1" dirty="0"/>
              <a:t>KSC LC-39A</a:t>
            </a:r>
            <a:r>
              <a:rPr lang="en-US" sz="2400" dirty="0"/>
              <a:t> had the most successful launches among all sites.</a:t>
            </a:r>
          </a:p>
          <a:p>
            <a:r>
              <a:rPr lang="en-US" sz="2400" dirty="0"/>
              <a:t>The </a:t>
            </a:r>
            <a:r>
              <a:rPr lang="en-US" sz="2400" b="1" dirty="0"/>
              <a:t>Decision Tree Classifier</a:t>
            </a:r>
            <a:r>
              <a:rPr lang="en-US" sz="2400" dirty="0"/>
              <a:t> was the best-performing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Data was collected through a GET request to the SpaceX API. The response was decoded into JSON format using the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and converted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with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The dataset was then cleaned, checked for missing values, and corrected where necessary.</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In addition, web scraping was performed on Wikipedia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to gather Falcon 9 launch records. The launch data was extracted from the HTML tables, parsed, and converted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further analysis.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collected data using a GET request to the SpaceX API, then cleaned, wrangled, and formatted the dataset to prepare it for analysis.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https://github.com/kyawzo/test_repo/blob/main/jupyter-labs-spacex-data-collection-api.ipynb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F4160A2E-2BE3-77A4-E662-5C3D4AF7A8FA}"/>
              </a:ext>
            </a:extLst>
          </p:cNvPr>
          <p:cNvPicPr>
            <a:picLocks noChangeAspect="1"/>
          </p:cNvPicPr>
          <p:nvPr/>
        </p:nvPicPr>
        <p:blipFill>
          <a:blip r:embed="rId4"/>
          <a:stretch>
            <a:fillRect/>
          </a:stretch>
        </p:blipFill>
        <p:spPr>
          <a:xfrm>
            <a:off x="6091701" y="1608007"/>
            <a:ext cx="5193910" cy="430511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used web scraping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extract Falcon 9 launch records, then parsed the table data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for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https://github.com/kyawzo/test_repo/blob/main/jupyter-labs-webscraping.ipynb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8382CAA1-E8B7-A491-A345-F599E51BCA1C}"/>
              </a:ext>
            </a:extLst>
          </p:cNvPr>
          <p:cNvPicPr>
            <a:picLocks noChangeAspect="1"/>
          </p:cNvPicPr>
          <p:nvPr/>
        </p:nvPicPr>
        <p:blipFill>
          <a:blip r:embed="rId4"/>
          <a:stretch>
            <a:fillRect/>
          </a:stretch>
        </p:blipFill>
        <p:spPr>
          <a:xfrm>
            <a:off x="5765913" y="1595483"/>
            <a:ext cx="5166248" cy="443009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367</TotalTime>
  <Words>2006</Words>
  <Application>Microsoft Office PowerPoint</Application>
  <PresentationFormat>Widescreen</PresentationFormat>
  <Paragraphs>205</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Kyaw Zin Oo</cp:lastModifiedBy>
  <cp:revision>203</cp:revision>
  <dcterms:created xsi:type="dcterms:W3CDTF">2021-04-29T18:58:34Z</dcterms:created>
  <dcterms:modified xsi:type="dcterms:W3CDTF">2025-08-22T06:37:14Z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